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notesSlides/notesSlide14.xml" ContentType="application/vnd.openxmlformats-officedocument.presentationml.notesSlide+xml"/>
  <Override PartName="/ppt/ink/ink5.xml" ContentType="application/inkml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95" r:id="rId4"/>
    <p:sldId id="296" r:id="rId5"/>
    <p:sldId id="294" r:id="rId6"/>
    <p:sldId id="302" r:id="rId7"/>
    <p:sldId id="303" r:id="rId8"/>
    <p:sldId id="304" r:id="rId9"/>
    <p:sldId id="305" r:id="rId10"/>
    <p:sldId id="298" r:id="rId11"/>
    <p:sldId id="297" r:id="rId12"/>
    <p:sldId id="306" r:id="rId13"/>
    <p:sldId id="299" r:id="rId14"/>
    <p:sldId id="300" r:id="rId15"/>
    <p:sldId id="307" r:id="rId16"/>
  </p:sldIdLst>
  <p:sldSz cx="9144000" cy="5143500" type="screen16x9"/>
  <p:notesSz cx="6858000" cy="9144000"/>
  <p:embeddedFontLst>
    <p:embeddedFont>
      <p:font typeface="나눔스퀘어 Bold" panose="020B0600000101010101" pitchFamily="50" charset="-127"/>
      <p:bold r:id="rId18"/>
    </p:embeddedFont>
    <p:embeddedFont>
      <p:font typeface="Bebas Neue" panose="020B0600000101010101" charset="0"/>
      <p:regular r:id="rId19"/>
    </p:embeddedFont>
    <p:embeddedFont>
      <p:font typeface="MS Reference Sans Serif" panose="020B0604030504040204" pitchFamily="34" charset="0"/>
      <p:regular r:id="rId20"/>
    </p:embeddedFont>
    <p:embeddedFont>
      <p:font typeface="Playfair Display ExtraBold" panose="020B0600000101010101" charset="0"/>
      <p:bold r:id="rId21"/>
      <p:boldItalic r:id="rId22"/>
    </p:embeddedFont>
    <p:embeddedFont>
      <p:font typeface="Roboto" panose="020B0600000101010101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C88008-088D-40BE-9224-B2B9301CD1E0}">
  <a:tblStyle styleId="{74C88008-088D-40BE-9224-B2B9301CD1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730" autoAdjust="0"/>
  </p:normalViewPr>
  <p:slideViewPr>
    <p:cSldViewPr snapToGrid="0">
      <p:cViewPr varScale="1">
        <p:scale>
          <a:sx n="100" d="100"/>
          <a:sy n="100" d="100"/>
        </p:scale>
        <p:origin x="48" y="5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72.3099" units="1/cm"/>
          <inkml:channelProperty channel="Y" name="resolution" value="55.10204" units="1/cm"/>
          <inkml:channelProperty channel="T" name="resolution" value="1" units="1/dev"/>
        </inkml:channelProperties>
      </inkml:inkSource>
      <inkml:timestamp xml:id="ts0" timeString="2022-11-17T06:22:23.965"/>
    </inkml:context>
    <inkml:brush xml:id="br0">
      <inkml:brushProperty name="width" value="0.07938" units="cm"/>
      <inkml:brushProperty name="height" value="0.15875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19 0,'9'0'94,"1"0"-63,-1 0-15,29 0-16,-10 0 15,10 0-15,9 18 16,-19-8-16,-9-10 0,0 9 15,-1-9 1,-8 0-16,-1 0 16,1 10-1,-1-10 1,1 0 0,8 0-1,1 0-15,0 0 16,0 0-16,0 0 15,-1 0-15,1 0 0,0 0 16,0 0 0,-10 0-16,10 0 15,0 0-15,-10 0 16,1 0-16,-1 0 0,1 0 16,-1 0-16,0 0 15,1 0 1,-1 0-1,1 0-15,-1 0 16,10 0-16,-10 0 16,10 0-16,0 0 15,0 0-15,-1 0 16,1 0-16,-9 0 16,8 0-16,-8 0 15,9 9-15,-10-9 16,1 0-16,8 0 15,1 9-15,0-9 16,0 0-16,0 0 16,-1 0-16,1 0 15,0 0-15,0 0 16,0 0-16,-10 0 16,10 0-16,0 0 15,0 0-15,-1 0 16,1 0-16,0 0 15,0 0-15,0 0 16,-1 0-16,1 0 16,0 0-16,0 0 15,-10 0-15,10 0 16,-10 0-16,10 0 16,0 0-16,0 0 15,0 0-15,0 0 16,-1 0-16,1 0 15,9 0-15,-9 0 16,0 0-16,-10 0 16,10 0-1,-9 0-15,-1 0 16,0 0-16,10 0 16,10 0-1,-11 0 1,1 0-16,0 0 0,0 0 15,-10 0 1,10 0-16,-10 0 0,1 0 16,27 0-1,-18 0 1,0 0-16,0 0 16,0 0-16,0 0 15,-1 0-15,1 0 16,-9 0-16,8 0 15,-8 0-15,-1 0 16,10 0-16,0 0 16,-10 0-16,10 0 15,-10 0-15,1 0 16,-1 0-16,10 0 16,0 0-1,9 0-15,-9 0 16,-10 0-16,1 0 15,9-9-15,-1 9 16,1-9-16,0 9 16,0 0-16,0-10 15,-1 10-15,-8 0 16,-1 0-16,1 0 16,-1 0-16,-9-9 15,19 9-15,-10 0 16,10 0-16,0-10 15,-10 10-15,10 0 16,0 0-16,0 0 0,0 0 16,-1 0-16,1-9 15,-9 9 1,-1 0-16,10 0 16,0 0-16,-1 0 15,-8 0 1,-1 0-16,1 0 15,-1 0-15,1 0 0,-1 0 32,0 0-32,1 0 15,9 0-15,-10 0 16,0 0-16,1 0 16,9 0-16,-10 0 15,10 0 1,-10 0-16,-9-9 156,0-1-125,0 1-15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72.3099" units="1/cm"/>
          <inkml:channelProperty channel="Y" name="resolution" value="55.10204" units="1/cm"/>
          <inkml:channelProperty channel="T" name="resolution" value="1" units="1/dev"/>
        </inkml:channelProperties>
      </inkml:inkSource>
      <inkml:timestamp xml:id="ts0" timeString="2022-11-17T06:24:23.704"/>
    </inkml:context>
    <inkml:brush xml:id="br0">
      <inkml:brushProperty name="width" value="0.07938" units="cm"/>
      <inkml:brushProperty name="height" value="0.15875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19 0,'9'0'94,"1"0"-63,-1 0-15,29 0-16,-10 0 15,10 0-15,9 18 16,-19-8-16,-9-10 0,0 9 15,-1-9 1,-8 0-16,-1 0 16,1 10-1,-1-10 1,1 0 0,8 0-1,1 0-15,0 0 16,0 0-16,0 0 15,-1 0-15,1 0 0,0 0 16,0 0 0,-10 0-16,10 0 15,0 0-15,-10 0 16,1 0-16,-1 0 0,1 0 16,-1 0-16,0 0 15,1 0 1,-1 0-1,1 0-15,-1 0 16,10 0-16,-10 0 16,10 0-16,0 0 15,0 0-15,-1 0 16,1 0-16,-9 0 16,8 0-16,-8 0 15,9 9-15,-10-9 16,1 0-16,8 0 15,1 9-15,0-9 16,0 0-16,0 0 16,-1 0-16,1 0 15,0 0-15,0 0 16,0 0-16,-10 0 16,10 0-16,0 0 15,0 0-15,-1 0 16,1 0-16,0 0 15,0 0-15,0 0 16,-1 0-16,1 0 16,0 0-16,0 0 15,-10 0-15,10 0 16,-10 0-16,10 0 16,0 0-16,0 0 15,0 0-15,0 0 16,-1 0-16,1 0 15,9 0-15,-9 0 16,0 0-16,-10 0 16,10 0-1,-9 0-15,-1 0 16,0 0-16,10 0 16,10 0-1,-11 0 1,1 0-16,0 0 0,0 0 15,-10 0 1,10 0-16,-10 0 0,1 0 16,27 0-1,-18 0 1,0 0-16,0 0 16,0 0-16,0 0 15,-1 0-15,1 0 16,-9 0-16,8 0 15,-8 0-15,-1 0 16,10 0-16,0 0 16,-10 0-16,10 0 15,-10 0-15,1 0 16,-1 0-16,10 0 16,0 0-1,9 0-15,-9 0 16,-10 0-16,1 0 15,9-9-15,-1 9 16,1-9-16,0 9 16,0 0-16,0-10 15,-1 10-15,-8 0 16,-1 0-16,1 0 16,-1 0-16,-9-9 15,19 9-15,-10 0 16,10 0-16,0-10 15,-10 10-15,10 0 16,0 0-16,0 0 0,0 0 16,-1 0-16,1-9 15,-9 9 1,-1 0-16,10 0 16,0 0-16,-1 0 15,-8 0 1,-1 0-16,1 0 15,-1 0-15,1 0 0,-1 0 32,0 0-32,1 0 15,9 0-15,-10 0 16,0 0-16,1 0 16,9 0-16,-10 0 15,10 0 1,-10 0-16,-9-9 156,0-1-125,0 1-15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72.3099" units="1/cm"/>
          <inkml:channelProperty channel="Y" name="resolution" value="55.10204" units="1/cm"/>
          <inkml:channelProperty channel="T" name="resolution" value="1" units="1/dev"/>
        </inkml:channelProperties>
      </inkml:inkSource>
      <inkml:timestamp xml:id="ts0" timeString="2022-11-17T06:29:40.867"/>
    </inkml:context>
    <inkml:brush xml:id="br0">
      <inkml:brushProperty name="width" value="0.07938" units="cm"/>
      <inkml:brushProperty name="height" value="0.15875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22 0,'15'0'94,"1"0"-63,-2 0-15,48 0-16,-17 0 15,17 0-15,14 20 16,-31-9-16,-14-11 0,-1 10 15,-1-10 1,-12 0-16,-3 0 16,2 12-1,-1-12 1,1 0 0,13 0-1,2 0-15,0 0 16,-1 0-16,1 0 15,-2 0-15,2 0 0,0 0 16,-1 0 0,-15 0-16,16 0 15,-1 0-15,-15 0 16,1 0-16,-1 0 0,1 0 16,-2 0-16,1 0 15,1 0 1,-1 0-1,1 0-15,-1 0 16,15 0-16,-15 0 16,16 0-16,-1 0 15,1 0-15,-2 0 16,2 0-16,-15 0 16,13 0-16,-13 0 15,15 10-15,-16-10 16,1 0-16,13 0 15,2 10-15,-1-10 16,1 0-16,0 0 16,-2 0-16,2 0 15,-1 0-15,1 0 16,0 0-16,-17 0 16,17 0-16,0 0 15,0 0-15,-2 0 16,1 0-16,1 0 15,0 0-15,0 0 16,-2 0-16,2 0 16,-1 0-16,1 0 15,-16 0-15,15 0 16,-15 0-16,16 0 16,-1 0-16,1 0 15,0 0-15,0 0 16,-2 0-16,1 0 15,16 0-15,-16 0 16,1 0-16,-16 0 16,15 0-1,-13 0-15,-3 0 16,1 0-16,15 0 16,17 0-1,-18 0 1,2 0-16,0 0 0,0 0 15,-17 0 1,17 0-16,-16 0 0,1 0 16,44 0-1,-30 0 1,1 0-16,0 0 16,-1 0-16,1 0 15,-2 0-15,2 0 16,-15 0-16,13 0 15,-12 0-15,-3 0 16,17 0-16,0 0 16,-17 0-16,17 0 15,-17 0-15,3 0 16,-3 0-16,17 0 16,0 0-1,14 0-15,-14 0 16,-17 0-16,2 0 15,15-10-15,-2 10 16,2-10-16,0 10 16,-1 0-16,1-12 15,-2 12-15,-13 0 16,-1 0-16,1 0 16,-1 0-16,-15-10 15,30 10-15,-15 0 16,16 0-16,0-11 15,-17 11-15,17 0 16,0 0-16,-1 0 0,1 0 16,-2 0-16,2-10 15,-15 10 1,-1 0-16,15 0 16,1 0-16,-2 0 15,-13 0 1,-1 0-16,1 0 15,-1 0-15,1 0 0,-2 0 32,1 0-32,1 0 15,15 0-15,-17 0 16,1 0-16,1 0 16,15 0-16,-17 0 15,17 0 1,-16 0-16,-15-10 156,0-2-125,0 2-15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72.3099" units="1/cm"/>
          <inkml:channelProperty channel="Y" name="resolution" value="55.10204" units="1/cm"/>
          <inkml:channelProperty channel="T" name="resolution" value="1" units="1/dev"/>
        </inkml:channelProperties>
      </inkml:inkSource>
      <inkml:timestamp xml:id="ts0" timeString="2022-11-17T06:32:52.877"/>
    </inkml:context>
    <inkml:brush xml:id="br0">
      <inkml:brushProperty name="width" value="0.07938" units="cm"/>
      <inkml:brushProperty name="height" value="0.15875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19 0,'9'0'94,"1"0"-63,-1 0-15,29 0-16,-10 0 15,10 0-15,9 18 16,-19-8-16,-9-10 0,0 9 15,-1-9 1,-8 0-16,-1 0 16,1 10-1,-1-10 1,1 0 0,8 0-1,1 0-15,0 0 16,0 0-16,0 0 15,-1 0-15,1 0 0,0 0 16,0 0 0,-10 0-16,10 0 15,0 0-15,-10 0 16,1 0-16,-1 0 0,1 0 16,-1 0-16,0 0 15,1 0 1,-1 0-1,1 0-15,-1 0 16,10 0-16,-10 0 16,10 0-16,0 0 15,0 0-15,-1 0 16,1 0-16,-9 0 16,8 0-16,-8 0 15,9 9-15,-10-9 16,1 0-16,8 0 15,1 9-15,0-9 16,0 0-16,0 0 16,-1 0-16,1 0 15,0 0-15,0 0 16,0 0-16,-10 0 16,10 0-16,0 0 15,0 0-15,-1 0 16,1 0-16,0 0 15,0 0-15,0 0 16,-1 0-16,1 0 16,0 0-16,0 0 15,-10 0-15,10 0 16,-10 0-16,10 0 16,0 0-16,0 0 15,0 0-15,0 0 16,-1 0-16,1 0 15,9 0-15,-9 0 16,0 0-16,-10 0 16,10 0-1,-9 0-15,-1 0 16,0 0-16,10 0 16,10 0-1,-11 0 1,1 0-16,0 0 0,0 0 15,-10 0 1,10 0-16,-10 0 0,1 0 16,27 0-1,-18 0 1,0 0-16,0 0 16,0 0-16,0 0 15,-1 0-15,1 0 16,-9 0-16,8 0 15,-8 0-15,-1 0 16,10 0-16,0 0 16,-10 0-16,10 0 15,-10 0-15,1 0 16,-1 0-16,10 0 16,0 0-1,9 0-15,-9 0 16,-10 0-16,1 0 15,9-9-15,-1 9 16,1-9-16,0 9 16,0 0-16,0-10 15,-1 10-15,-8 0 16,-1 0-16,1 0 16,-1 0-16,-9-9 15,19 9-15,-10 0 16,10 0-16,0-10 15,-10 10-15,10 0 16,0 0-16,0 0 0,0 0 16,-1 0-16,1-9 15,-9 9 1,-1 0-16,10 0 16,0 0-16,-1 0 15,-8 0 1,-1 0-16,1 0 15,-1 0-15,1 0 0,-1 0 32,0 0-32,1 0 15,9 0-15,-10 0 16,0 0-16,1 0 16,9 0-16,-10 0 15,10 0 1,-10 0-16,-9-9 156,0-1-125,0 1-15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4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72.3099" units="1/cm"/>
          <inkml:channelProperty channel="Y" name="resolution" value="55.10204" units="1/cm"/>
          <inkml:channelProperty channel="T" name="resolution" value="1" units="1/dev"/>
        </inkml:channelProperties>
      </inkml:inkSource>
      <inkml:timestamp xml:id="ts0" timeString="2022-11-17T06:40:47.753"/>
    </inkml:context>
    <inkml:brush xml:id="br0">
      <inkml:brushProperty name="width" value="0.07938" units="cm"/>
      <inkml:brushProperty name="height" value="0.15875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19 0,'9'0'94,"1"0"-63,-1 0-15,29 0-16,-10 0 15,10 0-15,9 18 16,-19-8-16,-9-10 0,0 9 15,-1-9 1,-8 0-16,-1 0 16,1 10-1,-1-10 1,1 0 0,8 0-1,1 0-15,0 0 16,0 0-16,0 0 15,-1 0-15,1 0 0,0 0 16,0 0 0,-10 0-16,10 0 15,0 0-15,-10 0 16,1 0-16,-1 0 0,1 0 16,-1 0-16,0 0 15,1 0 1,-1 0-1,1 0-15,-1 0 16,10 0-16,-10 0 16,10 0-16,0 0 15,0 0-15,-1 0 16,1 0-16,-9 0 16,8 0-16,-8 0 15,9 9-15,-10-9 16,1 0-16,8 0 15,1 9-15,0-9 16,0 0-16,0 0 16,-1 0-16,1 0 15,0 0-15,0 0 16,0 0-16,-10 0 16,10 0-16,0 0 15,0 0-15,-1 0 16,1 0-16,0 0 15,0 0-15,0 0 16,-1 0-16,1 0 16,0 0-16,0 0 15,-10 0-15,10 0 16,-10 0-16,10 0 16,0 0-16,0 0 15,0 0-15,0 0 16,-1 0-16,1 0 15,9 0-15,-9 0 16,0 0-16,-10 0 16,10 0-1,-9 0-15,-1 0 16,0 0-16,10 0 16,10 0-1,-11 0 1,1 0-16,0 0 0,0 0 15,-10 0 1,10 0-16,-10 0 0,1 0 16,27 0-1,-18 0 1,0 0-16,0 0 16,0 0-16,0 0 15,-1 0-15,1 0 16,-9 0-16,8 0 15,-8 0-15,-1 0 16,10 0-16,0 0 16,-10 0-16,10 0 15,-10 0-15,1 0 16,-1 0-16,10 0 16,0 0-1,9 0-15,-9 0 16,-10 0-16,1 0 15,9-9-15,-1 9 16,1-9-16,0 9 16,0 0-16,0-10 15,-1 10-15,-8 0 16,-1 0-16,1 0 16,-1 0-16,-9-9 15,19 9-15,-10 0 16,10 0-16,0-10 15,-10 10-15,10 0 16,0 0-16,0 0 0,0 0 16,-1 0-16,1-9 15,-9 9 1,-1 0-16,10 0 16,0 0-16,-1 0 15,-8 0 1,-1 0-16,1 0 15,-1 0-15,1 0 0,-1 0 32,0 0-32,1 0 15,9 0-15,-10 0 16,0 0-16,1 0 16,9 0-16,-10 0 15,10 0 1,-10 0-16,-9-9 156,0-1-125,0 1-15</inkml:trace>
</inkml:ink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S Reference Sans Serif" panose="020B060403050404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4621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6769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3917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28551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86477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8739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993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9775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7807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9031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1372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676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66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44925" y="937300"/>
            <a:ext cx="6254700" cy="25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07675" y="3440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288250"/>
            <a:ext cx="6576000" cy="19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1"/>
          </p:nvPr>
        </p:nvSpPr>
        <p:spPr>
          <a:xfrm>
            <a:off x="720000" y="1017796"/>
            <a:ext cx="77040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200"/>
            </a:lvl1pPr>
            <a:lvl2pPr marL="914400" lvl="1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Nunito Light"/>
              <a:buChar char="○"/>
              <a:defRPr sz="1100">
                <a:solidFill>
                  <a:srgbClr val="434343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>
                <a:solidFill>
                  <a:srgbClr val="434343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>
                <a:solidFill>
                  <a:srgbClr val="434343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○"/>
              <a:defRPr sz="1100">
                <a:solidFill>
                  <a:srgbClr val="434343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■"/>
              <a:defRPr sz="1100">
                <a:solidFill>
                  <a:srgbClr val="434343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●"/>
              <a:defRPr sz="1100">
                <a:solidFill>
                  <a:srgbClr val="434343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Nunito Light"/>
              <a:buChar char="○"/>
              <a:defRPr sz="1100">
                <a:solidFill>
                  <a:srgbClr val="434343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Nunito Light"/>
              <a:buChar char="■"/>
              <a:defRPr sz="11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7" r:id="rId4"/>
    <p:sldLayoutId id="2147483658" r:id="rId5"/>
    <p:sldLayoutId id="214748366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9.png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customXml" Target="../ink/ink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9.png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10" Type="http://schemas.openxmlformats.org/officeDocument/2006/relationships/image" Target="../media/image12.emf"/><Relationship Id="rId4" Type="http://schemas.openxmlformats.org/officeDocument/2006/relationships/image" Target="../media/image10.png"/><Relationship Id="rId9" Type="http://schemas.openxmlformats.org/officeDocument/2006/relationships/customXml" Target="../ink/ink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9.png"/><Relationship Id="rId7" Type="http://schemas.openxmlformats.org/officeDocument/2006/relationships/customXml" Target="../ink/ink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/>
          <p:nvPr/>
        </p:nvSpPr>
        <p:spPr>
          <a:xfrm>
            <a:off x="2684850" y="539500"/>
            <a:ext cx="3774300" cy="3774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1" name="Google Shape;81;p22"/>
          <p:cNvSpPr txBox="1">
            <a:spLocks noGrp="1"/>
          </p:cNvSpPr>
          <p:nvPr>
            <p:ph type="ctrTitle"/>
          </p:nvPr>
        </p:nvSpPr>
        <p:spPr>
          <a:xfrm>
            <a:off x="1444925" y="937300"/>
            <a:ext cx="6254700" cy="25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2022 AI </a:t>
            </a:r>
            <a:br>
              <a:rPr lang="en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학습 데이터 활용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해커톤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2" name="Google Shape;82;p22"/>
          <p:cNvSpPr txBox="1">
            <a:spLocks noGrp="1"/>
          </p:cNvSpPr>
          <p:nvPr>
            <p:ph type="subTitle" idx="1"/>
          </p:nvPr>
        </p:nvSpPr>
        <p:spPr>
          <a:xfrm>
            <a:off x="2307600" y="351845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아이럽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SLP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이해영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83" name="Google Shape;83;p22"/>
          <p:cNvGrpSpPr/>
          <p:nvPr/>
        </p:nvGrpSpPr>
        <p:grpSpPr>
          <a:xfrm>
            <a:off x="6967625" y="394825"/>
            <a:ext cx="2582400" cy="289350"/>
            <a:chOff x="6967625" y="394825"/>
            <a:chExt cx="2582400" cy="289350"/>
          </a:xfrm>
        </p:grpSpPr>
        <p:sp>
          <p:nvSpPr>
            <p:cNvPr id="84" name="Google Shape;84;p22"/>
            <p:cNvSpPr/>
            <p:nvPr/>
          </p:nvSpPr>
          <p:spPr>
            <a:xfrm rot="-5400000">
              <a:off x="6967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5" name="Google Shape;85;p22"/>
            <p:cNvSpPr/>
            <p:nvPr/>
          </p:nvSpPr>
          <p:spPr>
            <a:xfrm rot="-5400000">
              <a:off x="6967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6" name="Google Shape;86;p22"/>
            <p:cNvSpPr/>
            <p:nvPr/>
          </p:nvSpPr>
          <p:spPr>
            <a:xfrm rot="-5400000">
              <a:off x="7158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7" name="Google Shape;87;p22"/>
            <p:cNvSpPr/>
            <p:nvPr/>
          </p:nvSpPr>
          <p:spPr>
            <a:xfrm rot="-5400000">
              <a:off x="7158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8" name="Google Shape;88;p22"/>
            <p:cNvSpPr/>
            <p:nvPr/>
          </p:nvSpPr>
          <p:spPr>
            <a:xfrm rot="-5400000">
              <a:off x="7348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9" name="Google Shape;89;p22"/>
            <p:cNvSpPr/>
            <p:nvPr/>
          </p:nvSpPr>
          <p:spPr>
            <a:xfrm rot="-5400000">
              <a:off x="7348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0" name="Google Shape;90;p22"/>
            <p:cNvSpPr/>
            <p:nvPr/>
          </p:nvSpPr>
          <p:spPr>
            <a:xfrm rot="-5400000">
              <a:off x="7539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1" name="Google Shape;91;p22"/>
            <p:cNvSpPr/>
            <p:nvPr/>
          </p:nvSpPr>
          <p:spPr>
            <a:xfrm rot="-5400000">
              <a:off x="7539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2" name="Google Shape;92;p22"/>
            <p:cNvSpPr/>
            <p:nvPr/>
          </p:nvSpPr>
          <p:spPr>
            <a:xfrm rot="-5400000">
              <a:off x="7729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3" name="Google Shape;93;p22"/>
            <p:cNvSpPr/>
            <p:nvPr/>
          </p:nvSpPr>
          <p:spPr>
            <a:xfrm rot="-5400000">
              <a:off x="7729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4" name="Google Shape;94;p22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5" name="Google Shape;95;p22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6" name="Google Shape;96;p22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7" name="Google Shape;97;p22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8" name="Google Shape;98;p22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9" name="Google Shape;99;p22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0" name="Google Shape;100;p22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1" name="Google Shape;101;p22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2" name="Google Shape;102;p22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3" name="Google Shape;103;p22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4" name="Google Shape;104;p22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" name="Google Shape;106;p22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7" name="Google Shape;107;p22"/>
            <p:cNvSpPr/>
            <p:nvPr/>
          </p:nvSpPr>
          <p:spPr>
            <a:xfrm rot="-54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8" name="Google Shape;108;p22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9" name="Google Shape;109;p22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0" name="Google Shape;110;p22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1" name="Google Shape;111;p22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112" name="Google Shape;112;p22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13" name="Google Shape;113;p22"/>
          <p:cNvGrpSpPr/>
          <p:nvPr/>
        </p:nvGrpSpPr>
        <p:grpSpPr>
          <a:xfrm>
            <a:off x="1155575" y="394833"/>
            <a:ext cx="289350" cy="867900"/>
            <a:chOff x="1006725" y="1731408"/>
            <a:chExt cx="289350" cy="867900"/>
          </a:xfrm>
        </p:grpSpPr>
        <p:sp>
          <p:nvSpPr>
            <p:cNvPr id="114" name="Google Shape;114;p22"/>
            <p:cNvSpPr/>
            <p:nvPr/>
          </p:nvSpPr>
          <p:spPr>
            <a:xfrm>
              <a:off x="1006725" y="1731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1190175" y="1731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1006725" y="1921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1190175" y="1921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1006725" y="2112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1190175" y="2112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1006725" y="2302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1190175" y="2302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1006725" y="2493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1190175" y="2493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056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-KR" altLang="en-US" sz="2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외국인 학습자의 한국어 발음 오류 패턴 제시</a:t>
            </a:r>
            <a:endParaRPr sz="24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9;p23">
            <a:extLst>
              <a:ext uri="{FF2B5EF4-FFF2-40B4-BE49-F238E27FC236}">
                <a16:creationId xmlns:a16="http://schemas.microsoft.com/office/drawing/2014/main" id="{F68C957F-8804-453C-A0EB-BDEC13015BA4}"/>
              </a:ext>
            </a:extLst>
          </p:cNvPr>
          <p:cNvSpPr txBox="1"/>
          <p:nvPr/>
        </p:nvSpPr>
        <p:spPr>
          <a:xfrm>
            <a:off x="705600" y="813796"/>
            <a:ext cx="7184805" cy="318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Chinese / Spanish / English </a:t>
            </a: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국가 한국어 발음 오류 패턴 제시</a:t>
            </a:r>
            <a:endParaRPr lang="en-US" altLang="ko-KR"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  <a:p>
            <a:pPr lvl="2">
              <a:lnSpc>
                <a:spcPct val="150000"/>
              </a:lnSpc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모국어 영향에 따른 음소 단위의 </a:t>
            </a:r>
            <a:r>
              <a:rPr lang="ko-KR" altLang="en-US" sz="120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치환</a:t>
            </a:r>
            <a:r>
              <a:rPr lang="en-US" altLang="ko-KR" sz="120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(substitution), </a:t>
            </a:r>
            <a:r>
              <a:rPr lang="ko-KR" altLang="en-US" sz="120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삭제</a:t>
            </a:r>
            <a:r>
              <a:rPr lang="en-US" altLang="ko-KR" sz="120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(deletion), </a:t>
            </a:r>
            <a:r>
              <a:rPr lang="ko-KR" altLang="en-US" sz="120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삽입</a:t>
            </a:r>
            <a:r>
              <a:rPr lang="en-US" altLang="ko-KR" sz="120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(insertion)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오류 패턴 분석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714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E89D5C-F01E-44ED-90D3-50D0DBE3D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50" y="1919337"/>
            <a:ext cx="2310866" cy="28177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34681A4-EAB5-4E4F-ACF2-0EF4CC97E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8271" y="1919337"/>
            <a:ext cx="2316359" cy="281775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9C4FB99-A800-4986-A987-3C5991F95C20}"/>
              </a:ext>
            </a:extLst>
          </p:cNvPr>
          <p:cNvSpPr/>
          <p:nvPr/>
        </p:nvSpPr>
        <p:spPr>
          <a:xfrm>
            <a:off x="1763923" y="1611560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Chinese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1D99F8-DB18-4D5E-BF53-B5975139A7F3}"/>
              </a:ext>
            </a:extLst>
          </p:cNvPr>
          <p:cNvSpPr/>
          <p:nvPr/>
        </p:nvSpPr>
        <p:spPr>
          <a:xfrm>
            <a:off x="4253123" y="1611560"/>
            <a:ext cx="7954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English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CC19494-6AA9-4F26-B4C6-DCA16861E57F}"/>
              </a:ext>
            </a:extLst>
          </p:cNvPr>
          <p:cNvSpPr/>
          <p:nvPr/>
        </p:nvSpPr>
        <p:spPr>
          <a:xfrm>
            <a:off x="6910152" y="1611560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Spanish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B598A2C-0624-4D3A-8B50-4ABED9709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2362" y="1924052"/>
            <a:ext cx="2398121" cy="281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862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056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-KR" altLang="en-US" sz="2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외국인 학습자의 한국어 발음 오류 패턴 제시</a:t>
            </a:r>
            <a:endParaRPr sz="24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495150" y="38103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E89D5C-F01E-44ED-90D3-50D0DBE3D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119" y="1919337"/>
            <a:ext cx="1836523" cy="28177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34681A4-EAB5-4E4F-ACF2-0EF4CC97E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642" y="1919340"/>
            <a:ext cx="1840889" cy="281775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9C4FB99-A800-4986-A987-3C5991F95C20}"/>
              </a:ext>
            </a:extLst>
          </p:cNvPr>
          <p:cNvSpPr/>
          <p:nvPr/>
        </p:nvSpPr>
        <p:spPr>
          <a:xfrm>
            <a:off x="3574458" y="1611560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Chinese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1D99F8-DB18-4D5E-BF53-B5975139A7F3}"/>
              </a:ext>
            </a:extLst>
          </p:cNvPr>
          <p:cNvSpPr/>
          <p:nvPr/>
        </p:nvSpPr>
        <p:spPr>
          <a:xfrm>
            <a:off x="5443832" y="1611560"/>
            <a:ext cx="7954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English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CC19494-6AA9-4F26-B4C6-DCA16861E57F}"/>
              </a:ext>
            </a:extLst>
          </p:cNvPr>
          <p:cNvSpPr/>
          <p:nvPr/>
        </p:nvSpPr>
        <p:spPr>
          <a:xfrm>
            <a:off x="6910152" y="1611560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Spanish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B598A2C-0624-4D3A-8B50-4ABED9709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615" y="1924052"/>
            <a:ext cx="1905868" cy="281304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974320C-6611-4444-B1F2-F980FF5C16F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1372"/>
          <a:stretch/>
        </p:blipFill>
        <p:spPr>
          <a:xfrm>
            <a:off x="643644" y="1563629"/>
            <a:ext cx="2397475" cy="3173465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EE23A91F-55F5-4BE4-8694-D2B63338AF8F}"/>
              </a:ext>
            </a:extLst>
          </p:cNvPr>
          <p:cNvSpPr/>
          <p:nvPr/>
        </p:nvSpPr>
        <p:spPr>
          <a:xfrm>
            <a:off x="843279" y="1598012"/>
            <a:ext cx="1276773" cy="8177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59E5CBD-51B7-42BF-ADF5-307FFE49EF27}"/>
              </a:ext>
            </a:extLst>
          </p:cNvPr>
          <p:cNvSpPr/>
          <p:nvPr/>
        </p:nvSpPr>
        <p:spPr>
          <a:xfrm>
            <a:off x="3245579" y="1943824"/>
            <a:ext cx="980982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B4C9C4F-6675-422A-B72F-B416419FB285}"/>
              </a:ext>
            </a:extLst>
          </p:cNvPr>
          <p:cNvSpPr/>
          <p:nvPr/>
        </p:nvSpPr>
        <p:spPr>
          <a:xfrm>
            <a:off x="6879121" y="1919337"/>
            <a:ext cx="980982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BBBE81C-3BDB-4CCC-87E1-936C7BCF356F}"/>
              </a:ext>
            </a:extLst>
          </p:cNvPr>
          <p:cNvSpPr/>
          <p:nvPr/>
        </p:nvSpPr>
        <p:spPr>
          <a:xfrm>
            <a:off x="5061578" y="2029358"/>
            <a:ext cx="980982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잉크 20">
                <a:extLst>
                  <a:ext uri="{FF2B5EF4-FFF2-40B4-BE49-F238E27FC236}">
                    <a16:creationId xmlns:a16="http://schemas.microsoft.com/office/drawing/2014/main" id="{A5C93B38-5F4B-490D-90E8-769843A15B98}"/>
                  </a:ext>
                </a:extLst>
              </p14:cNvPr>
              <p14:cNvContentPartPr/>
              <p14:nvPr/>
            </p14:nvContentPartPr>
            <p14:xfrm>
              <a:off x="5083360" y="2062587"/>
              <a:ext cx="982440" cy="40320"/>
            </p14:xfrm>
          </p:contentPart>
        </mc:Choice>
        <mc:Fallback>
          <p:pic>
            <p:nvPicPr>
              <p:cNvPr id="21" name="잉크 20">
                <a:extLst>
                  <a:ext uri="{FF2B5EF4-FFF2-40B4-BE49-F238E27FC236}">
                    <a16:creationId xmlns:a16="http://schemas.microsoft.com/office/drawing/2014/main" id="{A5C93B38-5F4B-490D-90E8-769843A15B9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068960" y="2034147"/>
                <a:ext cx="1010520" cy="9720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직사각형 29">
            <a:extLst>
              <a:ext uri="{FF2B5EF4-FFF2-40B4-BE49-F238E27FC236}">
                <a16:creationId xmlns:a16="http://schemas.microsoft.com/office/drawing/2014/main" id="{10D0CD18-1E6A-4D36-9DDB-2417DFE6E57E}"/>
              </a:ext>
            </a:extLst>
          </p:cNvPr>
          <p:cNvSpPr/>
          <p:nvPr/>
        </p:nvSpPr>
        <p:spPr>
          <a:xfrm>
            <a:off x="843279" y="2073353"/>
            <a:ext cx="1276773" cy="8177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6D817BF-EE43-45D1-BA59-AA6FEA5A8457}"/>
              </a:ext>
            </a:extLst>
          </p:cNvPr>
          <p:cNvSpPr/>
          <p:nvPr/>
        </p:nvSpPr>
        <p:spPr>
          <a:xfrm>
            <a:off x="3245579" y="2579522"/>
            <a:ext cx="980982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29E335A-8374-4E39-B5FC-466C5995D3A7}"/>
              </a:ext>
            </a:extLst>
          </p:cNvPr>
          <p:cNvSpPr/>
          <p:nvPr/>
        </p:nvSpPr>
        <p:spPr>
          <a:xfrm>
            <a:off x="5038232" y="2213238"/>
            <a:ext cx="980982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5" name="잉크 34">
                <a:extLst>
                  <a:ext uri="{FF2B5EF4-FFF2-40B4-BE49-F238E27FC236}">
                    <a16:creationId xmlns:a16="http://schemas.microsoft.com/office/drawing/2014/main" id="{5A5CABC3-1384-4B75-A1E2-E48590B6C3A8}"/>
                  </a:ext>
                </a:extLst>
              </p14:cNvPr>
              <p14:cNvContentPartPr/>
              <p14:nvPr/>
            </p14:nvContentPartPr>
            <p14:xfrm>
              <a:off x="5083360" y="2255738"/>
              <a:ext cx="982440" cy="40320"/>
            </p14:xfrm>
          </p:contentPart>
        </mc:Choice>
        <mc:Fallback>
          <p:pic>
            <p:nvPicPr>
              <p:cNvPr id="35" name="잉크 34">
                <a:extLst>
                  <a:ext uri="{FF2B5EF4-FFF2-40B4-BE49-F238E27FC236}">
                    <a16:creationId xmlns:a16="http://schemas.microsoft.com/office/drawing/2014/main" id="{5A5CABC3-1384-4B75-A1E2-E48590B6C3A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068960" y="2227298"/>
                <a:ext cx="1010520" cy="97200"/>
              </a:xfrm>
              <a:prstGeom prst="rect">
                <a:avLst/>
              </a:prstGeom>
            </p:spPr>
          </p:pic>
        </mc:Fallback>
      </mc:AlternateContent>
      <p:sp>
        <p:nvSpPr>
          <p:cNvPr id="38" name="직사각형 37">
            <a:extLst>
              <a:ext uri="{FF2B5EF4-FFF2-40B4-BE49-F238E27FC236}">
                <a16:creationId xmlns:a16="http://schemas.microsoft.com/office/drawing/2014/main" id="{4A964CF0-C87A-41D8-9D0C-07423DE3A885}"/>
              </a:ext>
            </a:extLst>
          </p:cNvPr>
          <p:cNvSpPr/>
          <p:nvPr/>
        </p:nvSpPr>
        <p:spPr>
          <a:xfrm>
            <a:off x="6879121" y="2962431"/>
            <a:ext cx="980982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Google Shape;159;p23">
            <a:extLst>
              <a:ext uri="{FF2B5EF4-FFF2-40B4-BE49-F238E27FC236}">
                <a16:creationId xmlns:a16="http://schemas.microsoft.com/office/drawing/2014/main" id="{10D3D076-A87E-40CD-9027-4FB0B4D301B7}"/>
              </a:ext>
            </a:extLst>
          </p:cNvPr>
          <p:cNvSpPr txBox="1"/>
          <p:nvPr/>
        </p:nvSpPr>
        <p:spPr>
          <a:xfrm>
            <a:off x="705600" y="777881"/>
            <a:ext cx="7184805" cy="728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&lt; N &gt;</a:t>
            </a:r>
            <a:r>
              <a:rPr lang="en-US" sz="11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 </a:t>
            </a:r>
            <a:r>
              <a:rPr 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: English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만 </a:t>
            </a:r>
            <a:r>
              <a:rPr lang="en-US" altLang="ko-KR" sz="11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deletion of &lt;N&gt;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의 오류 빈도가 낮음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. 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오히려 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insertion of &lt;N&gt;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의 오류 패턴이 더 자주 발견됨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.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714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1E161BB-69B7-4F74-BE29-503802EE6E77}"/>
              </a:ext>
            </a:extLst>
          </p:cNvPr>
          <p:cNvSpPr/>
          <p:nvPr/>
        </p:nvSpPr>
        <p:spPr>
          <a:xfrm>
            <a:off x="108151" y="1485010"/>
            <a:ext cx="5116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3080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495150" y="38103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EA91E68B-F566-4441-AC9E-0D6C96FC0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0"/>
            <a:ext cx="5120963" cy="286432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DACA6FD-7993-4084-A0F2-5C935717D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44" y="0"/>
            <a:ext cx="3573456" cy="14541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EA32F24-AE0D-4069-A117-42B6E05DC5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2400" y="2864328"/>
            <a:ext cx="5181600" cy="227294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9B6FC8E-9096-4F83-A2D9-F857CE0848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094" y="1546379"/>
            <a:ext cx="1409964" cy="17716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D309E73-D52C-44BE-9926-7E676A063F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83058" y="1546378"/>
            <a:ext cx="1409964" cy="177165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A5EB04D-09BC-4C45-8863-58AA352C49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1159" y="3318029"/>
            <a:ext cx="1451899" cy="177165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C64638E-36FF-42EA-AB93-47C19DD0EE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83058" y="3318029"/>
            <a:ext cx="1409964" cy="1771650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BD68B54B-53BA-4836-A16A-BBA2B5728394}"/>
              </a:ext>
            </a:extLst>
          </p:cNvPr>
          <p:cNvSpPr/>
          <p:nvPr/>
        </p:nvSpPr>
        <p:spPr>
          <a:xfrm>
            <a:off x="5378715" y="1943824"/>
            <a:ext cx="628386" cy="36709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C5018C6-F03F-4DBA-B8B0-412C0B25C4C4}"/>
              </a:ext>
            </a:extLst>
          </p:cNvPr>
          <p:cNvSpPr/>
          <p:nvPr/>
        </p:nvSpPr>
        <p:spPr>
          <a:xfrm>
            <a:off x="1439344" y="4445816"/>
            <a:ext cx="628386" cy="36709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2C4980D-53B6-4CA8-9D46-747589E1FD7C}"/>
              </a:ext>
            </a:extLst>
          </p:cNvPr>
          <p:cNvSpPr/>
          <p:nvPr/>
        </p:nvSpPr>
        <p:spPr>
          <a:xfrm>
            <a:off x="1496494" y="2680779"/>
            <a:ext cx="628386" cy="36709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691C6DE-D85D-4A39-A7AE-F5C285917741}"/>
              </a:ext>
            </a:extLst>
          </p:cNvPr>
          <p:cNvSpPr/>
          <p:nvPr/>
        </p:nvSpPr>
        <p:spPr>
          <a:xfrm>
            <a:off x="3471592" y="369064"/>
            <a:ext cx="490808" cy="21532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0057E8-6ED3-4C1C-9B56-1C1257B05DA9}"/>
              </a:ext>
            </a:extLst>
          </p:cNvPr>
          <p:cNvSpPr txBox="1"/>
          <p:nvPr/>
        </p:nvSpPr>
        <p:spPr>
          <a:xfrm>
            <a:off x="3393022" y="889000"/>
            <a:ext cx="5693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0.13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C32B9FA-26E0-459D-841D-5628DEACE42B}"/>
              </a:ext>
            </a:extLst>
          </p:cNvPr>
          <p:cNvSpPr/>
          <p:nvPr/>
        </p:nvSpPr>
        <p:spPr>
          <a:xfrm>
            <a:off x="1983058" y="3836756"/>
            <a:ext cx="931592" cy="367098"/>
          </a:xfrm>
          <a:prstGeom prst="rect">
            <a:avLst/>
          </a:prstGeom>
          <a:noFill/>
          <a:ln w="3810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83DDDB5-AEA6-473A-B9C2-0B6AB8C822F2}"/>
              </a:ext>
            </a:extLst>
          </p:cNvPr>
          <p:cNvSpPr/>
          <p:nvPr/>
        </p:nvSpPr>
        <p:spPr>
          <a:xfrm>
            <a:off x="2912404" y="4437817"/>
            <a:ext cx="548346" cy="367098"/>
          </a:xfrm>
          <a:prstGeom prst="rect">
            <a:avLst/>
          </a:prstGeom>
          <a:noFill/>
          <a:ln w="3810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6445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056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-KR" altLang="en-US" sz="2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외국인 학습자의 한국어 발음 오류 패턴 제시</a:t>
            </a:r>
            <a:endParaRPr sz="24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495150" y="38103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E89D5C-F01E-44ED-90D3-50D0DBE3D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119" y="1919337"/>
            <a:ext cx="1836523" cy="28177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34681A4-EAB5-4E4F-ACF2-0EF4CC97E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642" y="1919340"/>
            <a:ext cx="1840889" cy="281775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9C4FB99-A800-4986-A987-3C5991F95C20}"/>
              </a:ext>
            </a:extLst>
          </p:cNvPr>
          <p:cNvSpPr/>
          <p:nvPr/>
        </p:nvSpPr>
        <p:spPr>
          <a:xfrm>
            <a:off x="3574458" y="1611560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Chinese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1D99F8-DB18-4D5E-BF53-B5975139A7F3}"/>
              </a:ext>
            </a:extLst>
          </p:cNvPr>
          <p:cNvSpPr/>
          <p:nvPr/>
        </p:nvSpPr>
        <p:spPr>
          <a:xfrm>
            <a:off x="5443832" y="1611560"/>
            <a:ext cx="7954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English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CC19494-6AA9-4F26-B4C6-DCA16861E57F}"/>
              </a:ext>
            </a:extLst>
          </p:cNvPr>
          <p:cNvSpPr/>
          <p:nvPr/>
        </p:nvSpPr>
        <p:spPr>
          <a:xfrm>
            <a:off x="6910152" y="1611560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Spanish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B598A2C-0624-4D3A-8B50-4ABED9709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615" y="1924052"/>
            <a:ext cx="1905868" cy="281304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974320C-6611-4444-B1F2-F980FF5C16F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1372"/>
          <a:stretch/>
        </p:blipFill>
        <p:spPr>
          <a:xfrm>
            <a:off x="643644" y="1563629"/>
            <a:ext cx="2397475" cy="3173465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EE23A91F-55F5-4BE4-8694-D2B63338AF8F}"/>
              </a:ext>
            </a:extLst>
          </p:cNvPr>
          <p:cNvSpPr/>
          <p:nvPr/>
        </p:nvSpPr>
        <p:spPr>
          <a:xfrm>
            <a:off x="846084" y="2393879"/>
            <a:ext cx="1990575" cy="75001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6D817BF-EE43-45D1-BA59-AA6FEA5A8457}"/>
              </a:ext>
            </a:extLst>
          </p:cNvPr>
          <p:cNvSpPr/>
          <p:nvPr/>
        </p:nvSpPr>
        <p:spPr>
          <a:xfrm>
            <a:off x="3245579" y="2691282"/>
            <a:ext cx="1533008" cy="9255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A964CF0-C87A-41D8-9D0C-07423DE3A885}"/>
              </a:ext>
            </a:extLst>
          </p:cNvPr>
          <p:cNvSpPr/>
          <p:nvPr/>
        </p:nvSpPr>
        <p:spPr>
          <a:xfrm>
            <a:off x="6846220" y="2585020"/>
            <a:ext cx="1592180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Google Shape;159;p23">
            <a:extLst>
              <a:ext uri="{FF2B5EF4-FFF2-40B4-BE49-F238E27FC236}">
                <a16:creationId xmlns:a16="http://schemas.microsoft.com/office/drawing/2014/main" id="{10D3D076-A87E-40CD-9027-4FB0B4D301B7}"/>
              </a:ext>
            </a:extLst>
          </p:cNvPr>
          <p:cNvSpPr txBox="1"/>
          <p:nvPr/>
        </p:nvSpPr>
        <p:spPr>
          <a:xfrm>
            <a:off x="705600" y="777881"/>
            <a:ext cx="7184805" cy="728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&lt; GG &gt; : English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만 </a:t>
            </a:r>
            <a:r>
              <a:rPr lang="en-US" altLang="ko-KR" sz="11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substitution of &lt;GG&gt; to &lt;G&gt;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의 오류 빈도가 다른 국가에 비해 비교적 낮음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. 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주로 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deletion of &lt;G&gt;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와 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substitution of &lt;GG&gt; to &lt;G&gt;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는 함께 나타나는 경우가 많은데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영어만 조금 더 차이가 있음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.</a:t>
            </a:r>
            <a:b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</a:br>
            <a:endParaRPr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1E161BB-69B7-4F74-BE29-503802EE6E77}"/>
              </a:ext>
            </a:extLst>
          </p:cNvPr>
          <p:cNvSpPr/>
          <p:nvPr/>
        </p:nvSpPr>
        <p:spPr>
          <a:xfrm>
            <a:off x="108151" y="1485010"/>
            <a:ext cx="5116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86FE39F-B66F-44AC-9756-D4D9BC2643F8}"/>
              </a:ext>
            </a:extLst>
          </p:cNvPr>
          <p:cNvSpPr/>
          <p:nvPr/>
        </p:nvSpPr>
        <p:spPr>
          <a:xfrm>
            <a:off x="5032407" y="4256781"/>
            <a:ext cx="1568344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9" name="잉크 28">
                <a:extLst>
                  <a:ext uri="{FF2B5EF4-FFF2-40B4-BE49-F238E27FC236}">
                    <a16:creationId xmlns:a16="http://schemas.microsoft.com/office/drawing/2014/main" id="{84DD0187-67E4-41CB-9783-6C7EC030E063}"/>
                  </a:ext>
                </a:extLst>
              </p14:cNvPr>
              <p14:cNvContentPartPr/>
              <p14:nvPr/>
            </p14:nvContentPartPr>
            <p14:xfrm>
              <a:off x="5035161" y="4279055"/>
              <a:ext cx="1589159" cy="45719"/>
            </p14:xfrm>
          </p:contentPart>
        </mc:Choice>
        <mc:Fallback>
          <p:pic>
            <p:nvPicPr>
              <p:cNvPr id="29" name="잉크 28">
                <a:extLst>
                  <a:ext uri="{FF2B5EF4-FFF2-40B4-BE49-F238E27FC236}">
                    <a16:creationId xmlns:a16="http://schemas.microsoft.com/office/drawing/2014/main" id="{84DD0187-67E4-41CB-9783-6C7EC030E06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020760" y="4251899"/>
                <a:ext cx="1617241" cy="100032"/>
              </a:xfrm>
              <a:prstGeom prst="rect">
                <a:avLst/>
              </a:prstGeom>
            </p:spPr>
          </p:pic>
        </mc:Fallback>
      </mc:AlternateContent>
      <p:sp>
        <p:nvSpPr>
          <p:cNvPr id="31" name="직사각형 30">
            <a:extLst>
              <a:ext uri="{FF2B5EF4-FFF2-40B4-BE49-F238E27FC236}">
                <a16:creationId xmlns:a16="http://schemas.microsoft.com/office/drawing/2014/main" id="{47F5601E-268A-4CC4-87FC-9DBF9EB162F1}"/>
              </a:ext>
            </a:extLst>
          </p:cNvPr>
          <p:cNvSpPr/>
          <p:nvPr/>
        </p:nvSpPr>
        <p:spPr>
          <a:xfrm>
            <a:off x="846084" y="2146892"/>
            <a:ext cx="1273969" cy="75001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8EA19BB-6BED-4AFA-82E2-ED518A3D2B67}"/>
              </a:ext>
            </a:extLst>
          </p:cNvPr>
          <p:cNvSpPr/>
          <p:nvPr/>
        </p:nvSpPr>
        <p:spPr>
          <a:xfrm>
            <a:off x="3245579" y="2783840"/>
            <a:ext cx="960661" cy="9255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265962B-ACC2-422C-A65D-7D767C2A2298}"/>
              </a:ext>
            </a:extLst>
          </p:cNvPr>
          <p:cNvSpPr/>
          <p:nvPr/>
        </p:nvSpPr>
        <p:spPr>
          <a:xfrm>
            <a:off x="6846220" y="2508776"/>
            <a:ext cx="1044185" cy="74916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0E48B05-4932-43C3-988A-26CB5ABA8ABA}"/>
              </a:ext>
            </a:extLst>
          </p:cNvPr>
          <p:cNvSpPr/>
          <p:nvPr/>
        </p:nvSpPr>
        <p:spPr>
          <a:xfrm>
            <a:off x="5061578" y="3221477"/>
            <a:ext cx="980982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1" name="잉크 40">
                <a:extLst>
                  <a:ext uri="{FF2B5EF4-FFF2-40B4-BE49-F238E27FC236}">
                    <a16:creationId xmlns:a16="http://schemas.microsoft.com/office/drawing/2014/main" id="{3AC3AE1C-9ACC-4249-81EF-00B41C8439EA}"/>
                  </a:ext>
                </a:extLst>
              </p14:cNvPr>
              <p14:cNvContentPartPr/>
              <p14:nvPr/>
            </p14:nvContentPartPr>
            <p14:xfrm>
              <a:off x="5083360" y="3254706"/>
              <a:ext cx="982440" cy="40320"/>
            </p14:xfrm>
          </p:contentPart>
        </mc:Choice>
        <mc:Fallback>
          <p:pic>
            <p:nvPicPr>
              <p:cNvPr id="41" name="잉크 40">
                <a:extLst>
                  <a:ext uri="{FF2B5EF4-FFF2-40B4-BE49-F238E27FC236}">
                    <a16:creationId xmlns:a16="http://schemas.microsoft.com/office/drawing/2014/main" id="{3AC3AE1C-9ACC-4249-81EF-00B41C8439E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68960" y="3226266"/>
                <a:ext cx="1010520" cy="9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7888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056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-KR" altLang="en-US" sz="2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외국인 학습자의 한국어 발음 오류 패턴 제시</a:t>
            </a:r>
            <a:endParaRPr sz="24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495150" y="38103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9E89D5C-F01E-44ED-90D3-50D0DBE3D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119" y="1919337"/>
            <a:ext cx="1836523" cy="28177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34681A4-EAB5-4E4F-ACF2-0EF4CC97E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7642" y="1919340"/>
            <a:ext cx="1840889" cy="281775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9C4FB99-A800-4986-A987-3C5991F95C20}"/>
              </a:ext>
            </a:extLst>
          </p:cNvPr>
          <p:cNvSpPr/>
          <p:nvPr/>
        </p:nvSpPr>
        <p:spPr>
          <a:xfrm>
            <a:off x="3574458" y="1611560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Chinese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1D99F8-DB18-4D5E-BF53-B5975139A7F3}"/>
              </a:ext>
            </a:extLst>
          </p:cNvPr>
          <p:cNvSpPr/>
          <p:nvPr/>
        </p:nvSpPr>
        <p:spPr>
          <a:xfrm>
            <a:off x="5443832" y="1611560"/>
            <a:ext cx="7954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English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CC19494-6AA9-4F26-B4C6-DCA16861E57F}"/>
              </a:ext>
            </a:extLst>
          </p:cNvPr>
          <p:cNvSpPr/>
          <p:nvPr/>
        </p:nvSpPr>
        <p:spPr>
          <a:xfrm>
            <a:off x="6910152" y="1611560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Spanish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B598A2C-0624-4D3A-8B50-4ABED9709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615" y="1924052"/>
            <a:ext cx="1905868" cy="281304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974320C-6611-4444-B1F2-F980FF5C16F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1372"/>
          <a:stretch/>
        </p:blipFill>
        <p:spPr>
          <a:xfrm>
            <a:off x="643644" y="1563629"/>
            <a:ext cx="2397475" cy="3173465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EE23A91F-55F5-4BE4-8694-D2B63338AF8F}"/>
              </a:ext>
            </a:extLst>
          </p:cNvPr>
          <p:cNvSpPr/>
          <p:nvPr/>
        </p:nvSpPr>
        <p:spPr>
          <a:xfrm>
            <a:off x="846084" y="3328218"/>
            <a:ext cx="1314609" cy="75001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6D817BF-EE43-45D1-BA59-AA6FEA5A8457}"/>
              </a:ext>
            </a:extLst>
          </p:cNvPr>
          <p:cNvSpPr/>
          <p:nvPr/>
        </p:nvSpPr>
        <p:spPr>
          <a:xfrm>
            <a:off x="3270387" y="3991503"/>
            <a:ext cx="960661" cy="9255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Google Shape;159;p23">
            <a:extLst>
              <a:ext uri="{FF2B5EF4-FFF2-40B4-BE49-F238E27FC236}">
                <a16:creationId xmlns:a16="http://schemas.microsoft.com/office/drawing/2014/main" id="{10D3D076-A87E-40CD-9027-4FB0B4D301B7}"/>
              </a:ext>
            </a:extLst>
          </p:cNvPr>
          <p:cNvSpPr txBox="1"/>
          <p:nvPr/>
        </p:nvSpPr>
        <p:spPr>
          <a:xfrm>
            <a:off x="705600" y="777881"/>
            <a:ext cx="7184805" cy="728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&lt; M &gt; : Spanish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만 </a:t>
            </a:r>
            <a:r>
              <a:rPr lang="en-US" altLang="ko-KR" sz="11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insertion of &lt;M&gt; 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의 오류 빈도가 낮음 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(</a:t>
            </a:r>
            <a:r>
              <a:rPr lang="ko-KR" altLang="en-US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상위 랭크에 빠져 있음</a:t>
            </a:r>
            <a:r>
              <a:rPr lang="en-US" altLang="ko-KR" sz="11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)</a:t>
            </a:r>
            <a:endParaRPr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1E161BB-69B7-4F74-BE29-503802EE6E77}"/>
              </a:ext>
            </a:extLst>
          </p:cNvPr>
          <p:cNvSpPr/>
          <p:nvPr/>
        </p:nvSpPr>
        <p:spPr>
          <a:xfrm>
            <a:off x="108151" y="1485010"/>
            <a:ext cx="5116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</a:t>
            </a:r>
            <a:endParaRPr lang="ko-KR" altLang="en-US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86FE39F-B66F-44AC-9756-D4D9BC2643F8}"/>
              </a:ext>
            </a:extLst>
          </p:cNvPr>
          <p:cNvSpPr/>
          <p:nvPr/>
        </p:nvSpPr>
        <p:spPr>
          <a:xfrm>
            <a:off x="5058191" y="4084061"/>
            <a:ext cx="980982" cy="7815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7F5601E-268A-4CC4-87FC-9DBF9EB162F1}"/>
              </a:ext>
            </a:extLst>
          </p:cNvPr>
          <p:cNvSpPr/>
          <p:nvPr/>
        </p:nvSpPr>
        <p:spPr>
          <a:xfrm>
            <a:off x="846084" y="3647185"/>
            <a:ext cx="1273969" cy="75001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8EA19BB-6BED-4AFA-82E2-ED518A3D2B67}"/>
              </a:ext>
            </a:extLst>
          </p:cNvPr>
          <p:cNvSpPr/>
          <p:nvPr/>
        </p:nvSpPr>
        <p:spPr>
          <a:xfrm>
            <a:off x="3270388" y="4270485"/>
            <a:ext cx="960661" cy="9255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0E48B05-4932-43C3-988A-26CB5ABA8ABA}"/>
              </a:ext>
            </a:extLst>
          </p:cNvPr>
          <p:cNvSpPr/>
          <p:nvPr/>
        </p:nvSpPr>
        <p:spPr>
          <a:xfrm>
            <a:off x="5032593" y="3598471"/>
            <a:ext cx="980982" cy="10626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D2B18E3-607C-4F81-B112-FA1B013A3EA2}"/>
              </a:ext>
            </a:extLst>
          </p:cNvPr>
          <p:cNvSpPr/>
          <p:nvPr/>
        </p:nvSpPr>
        <p:spPr>
          <a:xfrm>
            <a:off x="6846220" y="4260066"/>
            <a:ext cx="1044185" cy="113396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7" name="잉크 26">
                <a:extLst>
                  <a:ext uri="{FF2B5EF4-FFF2-40B4-BE49-F238E27FC236}">
                    <a16:creationId xmlns:a16="http://schemas.microsoft.com/office/drawing/2014/main" id="{D3C0D546-3E38-42D7-BB8D-7C693706A16A}"/>
                  </a:ext>
                </a:extLst>
              </p14:cNvPr>
              <p14:cNvContentPartPr/>
              <p14:nvPr/>
            </p14:nvContentPartPr>
            <p14:xfrm>
              <a:off x="6872753" y="4296604"/>
              <a:ext cx="982440" cy="40320"/>
            </p14:xfrm>
          </p:contentPart>
        </mc:Choice>
        <mc:Fallback>
          <p:pic>
            <p:nvPicPr>
              <p:cNvPr id="27" name="잉크 26">
                <a:extLst>
                  <a:ext uri="{FF2B5EF4-FFF2-40B4-BE49-F238E27FC236}">
                    <a16:creationId xmlns:a16="http://schemas.microsoft.com/office/drawing/2014/main" id="{D3C0D546-3E38-42D7-BB8D-7C693706A16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58353" y="4268164"/>
                <a:ext cx="1010520" cy="9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9420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3397250" y="2285400"/>
            <a:ext cx="433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ko-KR" altLang="en-US" sz="2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감사합니다</a:t>
            </a:r>
            <a:r>
              <a:rPr lang="en-US" altLang="ko-KR" sz="24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sz="24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143153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데이터셋 분석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158" name="Google Shape;158;p23"/>
          <p:cNvGraphicFramePr/>
          <p:nvPr>
            <p:extLst>
              <p:ext uri="{D42A27DB-BD31-4B8C-83A1-F6EECF244321}">
                <p14:modId xmlns:p14="http://schemas.microsoft.com/office/powerpoint/2010/main" val="940970437"/>
              </p:ext>
            </p:extLst>
          </p:nvPr>
        </p:nvGraphicFramePr>
        <p:xfrm>
          <a:off x="6507618" y="484582"/>
          <a:ext cx="2026156" cy="914310"/>
        </p:xfrm>
        <a:graphic>
          <a:graphicData uri="http://schemas.openxmlformats.org/drawingml/2006/table">
            <a:tbl>
              <a:tblPr>
                <a:noFill/>
                <a:tableStyleId>{74C88008-088D-40BE-9224-B2B9301CD1E0}</a:tableStyleId>
              </a:tblPr>
              <a:tblGrid>
                <a:gridCol w="12674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86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650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정해진 단락 읽기 </a:t>
                      </a:r>
                      <a:r>
                        <a:rPr lang="en-US" altLang="ko-KR" sz="8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(</a:t>
                      </a:r>
                      <a:r>
                        <a:rPr lang="en-US" altLang="ko-KR" sz="800" dirty="0" err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RPxxx</a:t>
                      </a:r>
                      <a:r>
                        <a:rPr lang="en-US" altLang="ko-KR" sz="8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)</a:t>
                      </a:r>
                      <a:endParaRPr sz="8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Playfair Display ExtraBold"/>
                        <a:sym typeface="Playfair Display ExtraBol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Roboto"/>
                          <a:sym typeface="Roboto"/>
                        </a:rPr>
                        <a:t>4</a:t>
                      </a:r>
                      <a:r>
                        <a:rPr lang="ko-KR" altLang="en-US" sz="8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Roboto"/>
                          <a:sym typeface="Roboto"/>
                        </a:rPr>
                        <a:t>개 단락</a:t>
                      </a:r>
                      <a:endParaRPr sz="8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650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정해진 문장 읽기</a:t>
                      </a:r>
                      <a:r>
                        <a:rPr lang="en-US" altLang="ko-KR" sz="8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 (</a:t>
                      </a:r>
                      <a:r>
                        <a:rPr lang="en-US" altLang="ko-KR" sz="800" dirty="0" err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RSxxx</a:t>
                      </a:r>
                      <a:r>
                        <a:rPr lang="en-US" altLang="ko-KR" sz="8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)</a:t>
                      </a:r>
                      <a:endParaRPr sz="8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Playfair Display ExtraBold"/>
                        <a:sym typeface="Playfair Display ExtraBol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Roboto"/>
                          <a:sym typeface="Roboto"/>
                        </a:rPr>
                        <a:t>75</a:t>
                      </a:r>
                      <a:r>
                        <a:rPr lang="ko-KR" altLang="en-US" sz="8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Roboto"/>
                          <a:sym typeface="Roboto"/>
                        </a:rPr>
                        <a:t>개 문장</a:t>
                      </a:r>
                      <a:endParaRPr sz="8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650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정해진 단어 읽기 </a:t>
                      </a:r>
                      <a:r>
                        <a:rPr lang="en-US" altLang="ko-KR" sz="8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(</a:t>
                      </a:r>
                      <a:r>
                        <a:rPr lang="en-US" altLang="ko-KR" sz="800" dirty="0" err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RWxxx</a:t>
                      </a:r>
                      <a:r>
                        <a:rPr lang="en-US" altLang="ko-KR" sz="8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Playfair Display ExtraBold"/>
                          <a:sym typeface="Playfair Display ExtraBold"/>
                        </a:rPr>
                        <a:t>)</a:t>
                      </a:r>
                      <a:endParaRPr sz="8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Playfair Display ExtraBold"/>
                        <a:sym typeface="Playfair Display ExtraBol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8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Roboto"/>
                          <a:sym typeface="Roboto"/>
                        </a:rPr>
                        <a:t>150</a:t>
                      </a:r>
                      <a:r>
                        <a:rPr lang="ko-KR" altLang="en-US" sz="8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Roboto"/>
                          <a:sym typeface="Roboto"/>
                        </a:rPr>
                        <a:t>개 단어</a:t>
                      </a:r>
                      <a:endParaRPr sz="8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9" name="Google Shape;159;p23"/>
          <p:cNvSpPr txBox="1"/>
          <p:nvPr/>
        </p:nvSpPr>
        <p:spPr>
          <a:xfrm>
            <a:off x="3593289" y="533294"/>
            <a:ext cx="2724961" cy="56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44</a:t>
            </a: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개 언어권 사용자 </a:t>
            </a:r>
            <a:r>
              <a:rPr lang="en-US" altLang="ko-KR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544</a:t>
            </a: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명 한국어 음성 데이터 </a:t>
            </a:r>
            <a:r>
              <a:rPr lang="en-US" altLang="ko-KR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Wingdings" panose="05000000000000000000" pitchFamily="2" charset="2"/>
              </a:rPr>
              <a:t></a:t>
            </a:r>
            <a:r>
              <a:rPr lang="en-US" altLang="ko-KR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 </a:t>
            </a: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음소</a:t>
            </a:r>
            <a:r>
              <a:rPr lang="en-US" altLang="ko-KR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 </a:t>
            </a: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오류 분석 결과 </a:t>
            </a:r>
            <a:r>
              <a:rPr lang="en-US" altLang="ko-KR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7875</a:t>
            </a: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개 최종 </a:t>
            </a:r>
            <a:r>
              <a:rPr lang="en-US" altLang="ko-KR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dataset</a:t>
            </a:r>
            <a:endParaRPr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7FC136A-F322-4FD4-B0BA-5354A614E1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906"/>
          <a:stretch/>
        </p:blipFill>
        <p:spPr>
          <a:xfrm>
            <a:off x="822706" y="1219026"/>
            <a:ext cx="5275997" cy="3447522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7997966C-CA10-4B88-870C-77BD911C94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90" t="27145" r="6045" b="4847"/>
          <a:stretch/>
        </p:blipFill>
        <p:spPr>
          <a:xfrm>
            <a:off x="6318250" y="1683589"/>
            <a:ext cx="2533650" cy="1300124"/>
          </a:xfrm>
          <a:prstGeom prst="rect">
            <a:avLst/>
          </a:prstGeom>
        </p:spPr>
      </p:pic>
      <p:sp>
        <p:nvSpPr>
          <p:cNvPr id="45" name="Google Shape;159;p23">
            <a:extLst>
              <a:ext uri="{FF2B5EF4-FFF2-40B4-BE49-F238E27FC236}">
                <a16:creationId xmlns:a16="http://schemas.microsoft.com/office/drawing/2014/main" id="{A7152C8E-1E45-489D-B098-BBBCB5D036B1}"/>
              </a:ext>
            </a:extLst>
          </p:cNvPr>
          <p:cNvSpPr txBox="1"/>
          <p:nvPr/>
        </p:nvSpPr>
        <p:spPr>
          <a:xfrm>
            <a:off x="6670291" y="3214561"/>
            <a:ext cx="1930657" cy="1300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성별</a:t>
            </a:r>
            <a:endParaRPr lang="en-US" altLang="ko-KR"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연령</a:t>
            </a:r>
            <a:endParaRPr lang="en-US" altLang="ko-KR"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국적</a:t>
            </a:r>
            <a:endParaRPr lang="en-US" altLang="ko-KR"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발화 난이도</a:t>
            </a:r>
            <a:endParaRPr lang="en-US" altLang="ko-KR"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단락 </a:t>
            </a:r>
            <a:r>
              <a:rPr lang="en-US" altLang="ko-KR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/ </a:t>
            </a: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문장 </a:t>
            </a:r>
            <a:r>
              <a:rPr lang="en-US" altLang="ko-KR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/ </a:t>
            </a: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단어</a:t>
            </a:r>
            <a:endParaRPr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5F5E9F2-F453-4274-BCEE-9E7B79F83BC1}"/>
              </a:ext>
            </a:extLst>
          </p:cNvPr>
          <p:cNvSpPr/>
          <p:nvPr/>
        </p:nvSpPr>
        <p:spPr>
          <a:xfrm>
            <a:off x="3867150" y="1219025"/>
            <a:ext cx="279400" cy="3447521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62B8353-5D69-414C-9B2B-16A296228284}"/>
              </a:ext>
            </a:extLst>
          </p:cNvPr>
          <p:cNvSpPr/>
          <p:nvPr/>
        </p:nvSpPr>
        <p:spPr>
          <a:xfrm>
            <a:off x="3194709" y="1219025"/>
            <a:ext cx="279400" cy="3447521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178482C-804E-4AA7-82E8-F0635604F13B}"/>
              </a:ext>
            </a:extLst>
          </p:cNvPr>
          <p:cNvSpPr/>
          <p:nvPr/>
        </p:nvSpPr>
        <p:spPr>
          <a:xfrm>
            <a:off x="2623121" y="1219025"/>
            <a:ext cx="571588" cy="3447521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056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CSID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9;p23">
            <a:extLst>
              <a:ext uri="{FF2B5EF4-FFF2-40B4-BE49-F238E27FC236}">
                <a16:creationId xmlns:a16="http://schemas.microsoft.com/office/drawing/2014/main" id="{F68C957F-8804-453C-A0EB-BDEC13015BA4}"/>
              </a:ext>
            </a:extLst>
          </p:cNvPr>
          <p:cNvSpPr txBox="1"/>
          <p:nvPr/>
        </p:nvSpPr>
        <p:spPr>
          <a:xfrm>
            <a:off x="705600" y="928207"/>
            <a:ext cx="5326900" cy="318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 Kaldi </a:t>
            </a:r>
            <a:r>
              <a:rPr lang="ko-KR" altLang="en-US" sz="1050" dirty="0" err="1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툴킷</a:t>
            </a: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 사용하여 </a:t>
            </a:r>
            <a:r>
              <a:rPr lang="en-US" altLang="ko-KR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utterance </a:t>
            </a: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별 </a:t>
            </a:r>
            <a:r>
              <a:rPr lang="en-US" altLang="ko-KR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C, S, I, D </a:t>
            </a: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얻기</a:t>
            </a:r>
            <a:r>
              <a:rPr 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 </a:t>
            </a:r>
            <a:endParaRPr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22374E4-AE69-4CF6-94E3-B79DCBBA0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890" y="1269722"/>
            <a:ext cx="7384859" cy="351827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7B3D56D-431C-4C34-91A2-C920FC604F33}"/>
              </a:ext>
            </a:extLst>
          </p:cNvPr>
          <p:cNvSpPr/>
          <p:nvPr/>
        </p:nvSpPr>
        <p:spPr>
          <a:xfrm>
            <a:off x="1238250" y="1600596"/>
            <a:ext cx="793750" cy="12660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9A74A45-CD11-4A57-84E3-C29868B3AAC7}"/>
              </a:ext>
            </a:extLst>
          </p:cNvPr>
          <p:cNvSpPr/>
          <p:nvPr/>
        </p:nvSpPr>
        <p:spPr>
          <a:xfrm>
            <a:off x="1238250" y="2273696"/>
            <a:ext cx="793750" cy="12660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CE22159-76D8-4D4D-823D-73D6CE0FEB21}"/>
              </a:ext>
            </a:extLst>
          </p:cNvPr>
          <p:cNvSpPr/>
          <p:nvPr/>
        </p:nvSpPr>
        <p:spPr>
          <a:xfrm>
            <a:off x="1238250" y="2701419"/>
            <a:ext cx="793750" cy="12660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B6E24F1-57B4-4EE5-82FE-4FCE81D08677}"/>
              </a:ext>
            </a:extLst>
          </p:cNvPr>
          <p:cNvSpPr/>
          <p:nvPr/>
        </p:nvSpPr>
        <p:spPr>
          <a:xfrm>
            <a:off x="1238250" y="3080717"/>
            <a:ext cx="793750" cy="12660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16A246-7F51-4A09-8E3F-A7A4B6AF43A6}"/>
              </a:ext>
            </a:extLst>
          </p:cNvPr>
          <p:cNvSpPr/>
          <p:nvPr/>
        </p:nvSpPr>
        <p:spPr>
          <a:xfrm>
            <a:off x="1238250" y="3491988"/>
            <a:ext cx="793750" cy="12660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12295ED-A665-4467-98CD-3EBF53D4D90C}"/>
              </a:ext>
            </a:extLst>
          </p:cNvPr>
          <p:cNvSpPr/>
          <p:nvPr/>
        </p:nvSpPr>
        <p:spPr>
          <a:xfrm>
            <a:off x="1238250" y="3873778"/>
            <a:ext cx="793750" cy="12660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D3D4E41-DB2F-4A8E-A1D0-4DF69AE74491}"/>
              </a:ext>
            </a:extLst>
          </p:cNvPr>
          <p:cNvSpPr/>
          <p:nvPr/>
        </p:nvSpPr>
        <p:spPr>
          <a:xfrm>
            <a:off x="1238250" y="4280068"/>
            <a:ext cx="793750" cy="12660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6C4A654-8946-4E62-A204-DC7577605EFC}"/>
              </a:ext>
            </a:extLst>
          </p:cNvPr>
          <p:cNvSpPr/>
          <p:nvPr/>
        </p:nvSpPr>
        <p:spPr>
          <a:xfrm>
            <a:off x="1238250" y="4667510"/>
            <a:ext cx="793750" cy="12660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2902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데이터셋 분석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07C843E-293C-4574-950B-789CA67D195C}"/>
              </a:ext>
            </a:extLst>
          </p:cNvPr>
          <p:cNvGrpSpPr/>
          <p:nvPr/>
        </p:nvGrpSpPr>
        <p:grpSpPr>
          <a:xfrm>
            <a:off x="786341" y="1342222"/>
            <a:ext cx="5543973" cy="3033392"/>
            <a:chOff x="1818331" y="1277105"/>
            <a:chExt cx="6233041" cy="351088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7FC136A-F322-4FD4-B0BA-5354A614E1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428"/>
            <a:stretch/>
          </p:blipFill>
          <p:spPr>
            <a:xfrm>
              <a:off x="1818331" y="1277105"/>
              <a:ext cx="6233041" cy="3447522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9D028DD-B911-4BD7-AD32-27FDF65BE886}"/>
                </a:ext>
              </a:extLst>
            </p:cNvPr>
            <p:cNvSpPr/>
            <p:nvPr/>
          </p:nvSpPr>
          <p:spPr>
            <a:xfrm>
              <a:off x="5816599" y="1277106"/>
              <a:ext cx="2234773" cy="3510884"/>
            </a:xfrm>
            <a:prstGeom prst="rect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2" name="Google Shape;159;p23">
            <a:extLst>
              <a:ext uri="{FF2B5EF4-FFF2-40B4-BE49-F238E27FC236}">
                <a16:creationId xmlns:a16="http://schemas.microsoft.com/office/drawing/2014/main" id="{2D04BFC2-262F-4EDE-B7B5-60055A012380}"/>
              </a:ext>
            </a:extLst>
          </p:cNvPr>
          <p:cNvSpPr txBox="1"/>
          <p:nvPr/>
        </p:nvSpPr>
        <p:spPr>
          <a:xfrm>
            <a:off x="6490960" y="2046737"/>
            <a:ext cx="2578532" cy="17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 err="1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발화별</a:t>
            </a: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 </a:t>
            </a:r>
            <a:r>
              <a:rPr lang="en-US" altLang="ko-KR" sz="120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correct, substitution, insertion, deletion</a:t>
            </a:r>
            <a:r>
              <a:rPr lang="en-US" altLang="ko-KR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 </a:t>
            </a: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개수 항목 추가</a:t>
            </a:r>
            <a:endParaRPr lang="en-US" altLang="ko-KR"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세부적으로 </a:t>
            </a:r>
            <a:r>
              <a:rPr lang="ko-KR" altLang="en-US" sz="1200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어떤 발음 오류</a:t>
            </a: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가 있었는지 </a:t>
            </a:r>
            <a:r>
              <a:rPr lang="en-US" altLang="ko-KR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error detail </a:t>
            </a: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항목 분석</a:t>
            </a:r>
            <a:endParaRPr lang="en-US" altLang="ko-KR"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PER </a:t>
            </a:r>
            <a:r>
              <a:rPr lang="ko-KR" altLang="en-US" sz="120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계산</a:t>
            </a:r>
            <a:endParaRPr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95522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056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CSID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F840236-FAED-4D75-A6AA-FF7F9B361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825" y="319501"/>
            <a:ext cx="3445639" cy="4485699"/>
          </a:xfrm>
          <a:prstGeom prst="rect">
            <a:avLst/>
          </a:prstGeom>
        </p:spPr>
      </p:pic>
      <p:sp>
        <p:nvSpPr>
          <p:cNvPr id="10" name="Google Shape;159;p23">
            <a:extLst>
              <a:ext uri="{FF2B5EF4-FFF2-40B4-BE49-F238E27FC236}">
                <a16:creationId xmlns:a16="http://schemas.microsoft.com/office/drawing/2014/main" id="{F68C957F-8804-453C-A0EB-BDEC13015BA4}"/>
              </a:ext>
            </a:extLst>
          </p:cNvPr>
          <p:cNvSpPr txBox="1"/>
          <p:nvPr/>
        </p:nvSpPr>
        <p:spPr>
          <a:xfrm>
            <a:off x="625695" y="921027"/>
            <a:ext cx="5326900" cy="3181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전체 국가 데이터셋 </a:t>
            </a:r>
            <a:r>
              <a:rPr lang="en-US" altLang="ko-KR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-</a:t>
            </a:r>
            <a:r>
              <a:rPr lang="ko-KR" altLang="en-US" sz="1050" dirty="0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Roboto"/>
                <a:sym typeface="Roboto"/>
              </a:rPr>
              <a:t> 빈도 높은 오류 패턴 분석</a:t>
            </a:r>
            <a:endParaRPr sz="120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31923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녹화_2022_11_17_15_55_49_749">
            <a:hlinkClick r:id="" action="ppaction://media"/>
            <a:extLst>
              <a:ext uri="{FF2B5EF4-FFF2-40B4-BE49-F238E27FC236}">
                <a16:creationId xmlns:a16="http://schemas.microsoft.com/office/drawing/2014/main" id="{081ADADC-2B99-476D-BD84-40D8546318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3505" y="954952"/>
            <a:ext cx="6787696" cy="3806295"/>
          </a:xfrm>
          <a:prstGeom prst="rect">
            <a:avLst/>
          </a:prstGeom>
        </p:spPr>
      </p:pic>
      <p:sp>
        <p:nvSpPr>
          <p:cNvPr id="7" name="Google Shape;157;p23">
            <a:extLst>
              <a:ext uri="{FF2B5EF4-FFF2-40B4-BE49-F238E27FC236}">
                <a16:creationId xmlns:a16="http://schemas.microsoft.com/office/drawing/2014/main" id="{87E3A49D-EBC4-42E4-9A59-29E419F9B3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44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데이터셋 분석</a:t>
            </a:r>
            <a:endParaRPr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3EBE202-E46C-4CF2-BDB9-51C5D6C48758}"/>
              </a:ext>
            </a:extLst>
          </p:cNvPr>
          <p:cNvSpPr/>
          <p:nvPr/>
        </p:nvSpPr>
        <p:spPr>
          <a:xfrm>
            <a:off x="7123648" y="593873"/>
            <a:ext cx="10054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영상 재생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907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57;p23">
            <a:extLst>
              <a:ext uri="{FF2B5EF4-FFF2-40B4-BE49-F238E27FC236}">
                <a16:creationId xmlns:a16="http://schemas.microsoft.com/office/drawing/2014/main" id="{87E3A49D-EBC4-42E4-9A59-29E419F9B3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44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Chinese</a:t>
            </a:r>
            <a:endParaRPr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녹화_2022_11_17_15_59_45_362">
            <a:hlinkClick r:id="" action="ppaction://media"/>
            <a:extLst>
              <a:ext uri="{FF2B5EF4-FFF2-40B4-BE49-F238E27FC236}">
                <a16:creationId xmlns:a16="http://schemas.microsoft.com/office/drawing/2014/main" id="{1AF8A670-AA6D-4B46-AAEB-194206D552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7288" y="867147"/>
            <a:ext cx="6829424" cy="382969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B3D1F66-2FFE-4A3A-89C5-C42D4315683F}"/>
              </a:ext>
            </a:extLst>
          </p:cNvPr>
          <p:cNvSpPr/>
          <p:nvPr/>
        </p:nvSpPr>
        <p:spPr>
          <a:xfrm>
            <a:off x="7123648" y="593873"/>
            <a:ext cx="10054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영상 재생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428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57;p23">
            <a:extLst>
              <a:ext uri="{FF2B5EF4-FFF2-40B4-BE49-F238E27FC236}">
                <a16:creationId xmlns:a16="http://schemas.microsoft.com/office/drawing/2014/main" id="{87E3A49D-EBC4-42E4-9A59-29E419F9B3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44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English</a:t>
            </a:r>
            <a:endParaRPr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녹화_2022_11_17_16_01_24_232">
            <a:hlinkClick r:id="" action="ppaction://media"/>
            <a:extLst>
              <a:ext uri="{FF2B5EF4-FFF2-40B4-BE49-F238E27FC236}">
                <a16:creationId xmlns:a16="http://schemas.microsoft.com/office/drawing/2014/main" id="{DA329A00-FE71-4D6D-BEF5-625EA98FF0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1092" y="848349"/>
            <a:ext cx="6930616" cy="388643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50DC54F-17DD-43FE-A7C5-AA14A9459570}"/>
              </a:ext>
            </a:extLst>
          </p:cNvPr>
          <p:cNvSpPr/>
          <p:nvPr/>
        </p:nvSpPr>
        <p:spPr>
          <a:xfrm>
            <a:off x="7123648" y="593873"/>
            <a:ext cx="10054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영상 재생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458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1" name="Google Shape;161;p23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3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3"/>
          <p:cNvSpPr/>
          <p:nvPr/>
        </p:nvSpPr>
        <p:spPr>
          <a:xfrm>
            <a:off x="-364605" y="3797692"/>
            <a:ext cx="990300" cy="990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57;p23">
            <a:extLst>
              <a:ext uri="{FF2B5EF4-FFF2-40B4-BE49-F238E27FC236}">
                <a16:creationId xmlns:a16="http://schemas.microsoft.com/office/drawing/2014/main" id="{87E3A49D-EBC4-42E4-9A59-29E419F9B3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4400" y="275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Spanish</a:t>
            </a:r>
            <a:endParaRPr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녹화_2022_11_17_16_02_58_322">
            <a:hlinkClick r:id="" action="ppaction://media"/>
            <a:extLst>
              <a:ext uri="{FF2B5EF4-FFF2-40B4-BE49-F238E27FC236}">
                <a16:creationId xmlns:a16="http://schemas.microsoft.com/office/drawing/2014/main" id="{4F3B1277-55BE-4883-B634-BA9CEB214D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6350" y="927416"/>
            <a:ext cx="6551300" cy="367373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BF6C861-B604-4EFB-B200-A1610F8A60D0}"/>
              </a:ext>
            </a:extLst>
          </p:cNvPr>
          <p:cNvSpPr/>
          <p:nvPr/>
        </p:nvSpPr>
        <p:spPr>
          <a:xfrm>
            <a:off x="7123648" y="593873"/>
            <a:ext cx="10054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영상 재생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5098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ist Business Basic Template by Slidesgo">
  <a:themeElements>
    <a:clrScheme name="Simple Light">
      <a:dk1>
        <a:srgbClr val="191919"/>
      </a:dk1>
      <a:lt1>
        <a:srgbClr val="F0F0F0"/>
      </a:lt1>
      <a:dk2>
        <a:srgbClr val="E7C22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3085</TotalTime>
  <Words>320</Words>
  <Application>Microsoft Office PowerPoint</Application>
  <PresentationFormat>화면 슬라이드 쇼(16:9)</PresentationFormat>
  <Paragraphs>61</Paragraphs>
  <Slides>15</Slides>
  <Notes>15</Notes>
  <HiddenSlides>0</HiddenSlides>
  <MMClips>4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나눔스퀘어 Bold</vt:lpstr>
      <vt:lpstr>Bebas Neue</vt:lpstr>
      <vt:lpstr>Roboto</vt:lpstr>
      <vt:lpstr>Arial</vt:lpstr>
      <vt:lpstr>Nunito Light</vt:lpstr>
      <vt:lpstr>Wingdings</vt:lpstr>
      <vt:lpstr>Playfair Display ExtraBold</vt:lpstr>
      <vt:lpstr>MS Reference Sans Serif</vt:lpstr>
      <vt:lpstr>Minimalist Business Basic Template by Slidesgo</vt:lpstr>
      <vt:lpstr>2022 AI  학습 데이터 활용 해커톤</vt:lpstr>
      <vt:lpstr>데이터셋 분석</vt:lpstr>
      <vt:lpstr>CSID 분석</vt:lpstr>
      <vt:lpstr>데이터셋 분석</vt:lpstr>
      <vt:lpstr>CSID 분석</vt:lpstr>
      <vt:lpstr>데이터셋 분석</vt:lpstr>
      <vt:lpstr>Chinese</vt:lpstr>
      <vt:lpstr>English</vt:lpstr>
      <vt:lpstr>Spanish</vt:lpstr>
      <vt:lpstr>외국인 학습자의 한국어 발음 오류 패턴 제시</vt:lpstr>
      <vt:lpstr>외국인 학습자의 한국어 발음 오류 패턴 제시</vt:lpstr>
      <vt:lpstr>PowerPoint 프레젠테이션</vt:lpstr>
      <vt:lpstr>외국인 학습자의 한국어 발음 오류 패턴 제시</vt:lpstr>
      <vt:lpstr>외국인 학습자의 한국어 발음 오류 패턴 제시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Business Basic Template</dc:title>
  <dc:creator>Haeyoung Lee</dc:creator>
  <cp:lastModifiedBy>Haeyoung Lee</cp:lastModifiedBy>
  <cp:revision>29</cp:revision>
  <dcterms:modified xsi:type="dcterms:W3CDTF">2022-11-17T07:42:56Z</dcterms:modified>
</cp:coreProperties>
</file>